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4" r:id="rId2"/>
    <p:sldId id="269" r:id="rId3"/>
    <p:sldId id="270" r:id="rId4"/>
    <p:sldId id="271" r:id="rId5"/>
    <p:sldId id="272" r:id="rId6"/>
    <p:sldId id="307" r:id="rId7"/>
    <p:sldId id="308" r:id="rId8"/>
    <p:sldId id="309" r:id="rId9"/>
    <p:sldId id="303" r:id="rId10"/>
    <p:sldId id="293" r:id="rId11"/>
    <p:sldId id="298" r:id="rId12"/>
    <p:sldId id="300" r:id="rId13"/>
    <p:sldId id="292" r:id="rId14"/>
    <p:sldId id="278" r:id="rId15"/>
    <p:sldId id="279" r:id="rId16"/>
    <p:sldId id="280" r:id="rId17"/>
    <p:sldId id="281" r:id="rId18"/>
    <p:sldId id="282" r:id="rId19"/>
    <p:sldId id="283" r:id="rId20"/>
    <p:sldId id="284" r:id="rId21"/>
    <p:sldId id="286" r:id="rId22"/>
    <p:sldId id="287" r:id="rId23"/>
    <p:sldId id="288" r:id="rId24"/>
    <p:sldId id="289" r:id="rId25"/>
    <p:sldId id="290" r:id="rId26"/>
    <p:sldId id="29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94660"/>
  </p:normalViewPr>
  <p:slideViewPr>
    <p:cSldViewPr>
      <p:cViewPr varScale="1">
        <p:scale>
          <a:sx n="69" d="100"/>
          <a:sy n="69" d="100"/>
        </p:scale>
        <p:origin x="-5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AF5925-12B6-4EA2-A05F-DDE7BE935EA1}" type="datetimeFigureOut">
              <a:rPr lang="en-US" smtClean="0"/>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C738DA-9C2C-47EC-A5B1-D1438DFAB6CD}" type="slidenum">
              <a:rPr lang="en-US" smtClean="0"/>
              <a:t>‹#›</a:t>
            </a:fld>
            <a:endParaRPr lang="en-US"/>
          </a:p>
        </p:txBody>
      </p:sp>
    </p:spTree>
    <p:extLst>
      <p:ext uri="{BB962C8B-B14F-4D97-AF65-F5344CB8AC3E}">
        <p14:creationId xmlns:p14="http://schemas.microsoft.com/office/powerpoint/2010/main" val="4006568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62F5E4-930E-4A3F-B702-D67F9ABB1A4B}" type="slidenum">
              <a:rPr lang="en-US" smtClean="0"/>
              <a:t>15</a:t>
            </a:fld>
            <a:endParaRPr lang="en-US"/>
          </a:p>
        </p:txBody>
      </p:sp>
    </p:spTree>
    <p:extLst>
      <p:ext uri="{BB962C8B-B14F-4D97-AF65-F5344CB8AC3E}">
        <p14:creationId xmlns:p14="http://schemas.microsoft.com/office/powerpoint/2010/main" val="1110411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62F5E4-930E-4A3F-B702-D67F9ABB1A4B}" type="slidenum">
              <a:rPr lang="en-US" smtClean="0"/>
              <a:t>20</a:t>
            </a:fld>
            <a:endParaRPr lang="en-US"/>
          </a:p>
        </p:txBody>
      </p:sp>
    </p:spTree>
    <p:extLst>
      <p:ext uri="{BB962C8B-B14F-4D97-AF65-F5344CB8AC3E}">
        <p14:creationId xmlns:p14="http://schemas.microsoft.com/office/powerpoint/2010/main" val="3615695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62F5E4-930E-4A3F-B702-D67F9ABB1A4B}" type="slidenum">
              <a:rPr lang="en-US" smtClean="0"/>
              <a:t>25</a:t>
            </a:fld>
            <a:endParaRPr lang="en-US"/>
          </a:p>
        </p:txBody>
      </p:sp>
    </p:spTree>
    <p:extLst>
      <p:ext uri="{BB962C8B-B14F-4D97-AF65-F5344CB8AC3E}">
        <p14:creationId xmlns:p14="http://schemas.microsoft.com/office/powerpoint/2010/main" val="1525824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CD0DD7-A364-4033-94AA-15809D602F9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3194548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CD0DD7-A364-4033-94AA-15809D602F9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3859142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CD0DD7-A364-4033-94AA-15809D602F9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174487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CD0DD7-A364-4033-94AA-15809D602F9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3206317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CD0DD7-A364-4033-94AA-15809D602F9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1927037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CD0DD7-A364-4033-94AA-15809D602F9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1825023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CD0DD7-A364-4033-94AA-15809D602F9D}"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277159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CD0DD7-A364-4033-94AA-15809D602F9D}"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370727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D0DD7-A364-4033-94AA-15809D602F9D}"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1113394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D0DD7-A364-4033-94AA-15809D602F9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3522680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D0DD7-A364-4033-94AA-15809D602F9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12480-70A0-4EEF-AB25-F5D8FC956BB8}" type="slidenum">
              <a:rPr lang="en-US" smtClean="0"/>
              <a:pPr/>
              <a:t>‹#›</a:t>
            </a:fld>
            <a:endParaRPr lang="en-US"/>
          </a:p>
        </p:txBody>
      </p:sp>
    </p:spTree>
    <p:extLst>
      <p:ext uri="{BB962C8B-B14F-4D97-AF65-F5344CB8AC3E}">
        <p14:creationId xmlns:p14="http://schemas.microsoft.com/office/powerpoint/2010/main" val="293050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D0DD7-A364-4033-94AA-15809D602F9D}" type="datetimeFigureOut">
              <a:rPr lang="en-US" smtClean="0"/>
              <a:pPr/>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D12480-70A0-4EEF-AB25-F5D8FC956BB8}" type="slidenum">
              <a:rPr lang="en-US" smtClean="0"/>
              <a:pPr/>
              <a:t>‹#›</a:t>
            </a:fld>
            <a:endParaRPr lang="en-US"/>
          </a:p>
        </p:txBody>
      </p:sp>
    </p:spTree>
    <p:extLst>
      <p:ext uri="{BB962C8B-B14F-4D97-AF65-F5344CB8AC3E}">
        <p14:creationId xmlns:p14="http://schemas.microsoft.com/office/powerpoint/2010/main" val="902172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http://staffwww.fullcoll.edu/mnolanriegle/images/Pedigr1.gif"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http://staffwww.fullcoll.edu/mnolanriegle/images/Pedigr3.gif" TargetMode="Externa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DNA" TargetMode="External"/><Relationship Id="rId2" Type="http://schemas.openxmlformats.org/officeDocument/2006/relationships/hyperlink" Target="https://en.wikipedia.org/wiki/Genetic_marker" TargetMode="External"/><Relationship Id="rId1" Type="http://schemas.openxmlformats.org/officeDocument/2006/relationships/slideLayout" Target="../slideLayouts/slideLayout7.xml"/><Relationship Id="rId4" Type="http://schemas.openxmlformats.org/officeDocument/2006/relationships/hyperlink" Target="https://en.wikipedia.org/wiki/Gen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Molecular_marke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ncbi.nlm.nih.gov/probe/docs/techpcr" TargetMode="External"/><Relationship Id="rId2" Type="http://schemas.openxmlformats.org/officeDocument/2006/relationships/hyperlink" Target="https://www.ncbi.nlm.nih.gov/probe/docs/glossary"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1981200"/>
            <a:ext cx="6248400" cy="584775"/>
          </a:xfrm>
          <a:prstGeom prst="rect">
            <a:avLst/>
          </a:prstGeom>
          <a:noFill/>
        </p:spPr>
        <p:txBody>
          <a:bodyPr wrap="square" rtlCol="0">
            <a:spAutoFit/>
          </a:bodyPr>
          <a:lstStyle/>
          <a:p>
            <a:r>
              <a:rPr lang="en-US" sz="3200" b="1" dirty="0" smtClean="0">
                <a:solidFill>
                  <a:srgbClr val="FF0000"/>
                </a:solidFill>
              </a:rPr>
              <a:t>Mapping with molecular markers</a:t>
            </a:r>
            <a:endParaRPr lang="en-US" sz="3200" b="1" dirty="0">
              <a:solidFill>
                <a:srgbClr val="FF0000"/>
              </a:solidFill>
            </a:endParaRPr>
          </a:p>
        </p:txBody>
      </p:sp>
    </p:spTree>
    <p:extLst>
      <p:ext uri="{BB962C8B-B14F-4D97-AF65-F5344CB8AC3E}">
        <p14:creationId xmlns:p14="http://schemas.microsoft.com/office/powerpoint/2010/main" val="2020198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genepython.org/uploaded_images/Picture1-739897.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600200" y="914400"/>
            <a:ext cx="5943600" cy="4253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503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399" y="1219200"/>
            <a:ext cx="8617527" cy="4401205"/>
          </a:xfrm>
          <a:prstGeom prst="rect">
            <a:avLst/>
          </a:prstGeom>
        </p:spPr>
        <p:txBody>
          <a:bodyPr wrap="square">
            <a:spAutoFit/>
          </a:bodyPr>
          <a:lstStyle/>
          <a:p>
            <a:pPr algn="ctr"/>
            <a:r>
              <a:rPr lang="en-US" sz="2800" b="1" dirty="0" err="1">
                <a:solidFill>
                  <a:srgbClr val="FF0000"/>
                </a:solidFill>
              </a:rPr>
              <a:t>F</a:t>
            </a:r>
            <a:r>
              <a:rPr lang="en-US" sz="2800" b="1" dirty="0" err="1" smtClean="0">
                <a:solidFill>
                  <a:srgbClr val="FF0000"/>
                </a:solidFill>
              </a:rPr>
              <a:t>lourescence</a:t>
            </a:r>
            <a:r>
              <a:rPr lang="en-US" sz="2800" b="1" dirty="0" smtClean="0">
                <a:solidFill>
                  <a:srgbClr val="FF0000"/>
                </a:solidFill>
              </a:rPr>
              <a:t>-activated </a:t>
            </a:r>
            <a:r>
              <a:rPr lang="en-US" sz="2800" b="1" dirty="0">
                <a:solidFill>
                  <a:srgbClr val="FF0000"/>
                </a:solidFill>
              </a:rPr>
              <a:t>chromosome </a:t>
            </a:r>
            <a:r>
              <a:rPr lang="en-US" sz="2800" b="1" dirty="0" smtClean="0">
                <a:solidFill>
                  <a:srgbClr val="FF0000"/>
                </a:solidFill>
              </a:rPr>
              <a:t>sorting</a:t>
            </a:r>
            <a:endParaRPr lang="en-US" sz="2800" dirty="0" smtClean="0">
              <a:solidFill>
                <a:srgbClr val="FF0000"/>
              </a:solidFill>
            </a:endParaRPr>
          </a:p>
          <a:p>
            <a:pPr algn="just"/>
            <a:r>
              <a:rPr lang="en-US" sz="2800" dirty="0" smtClean="0"/>
              <a:t>The </a:t>
            </a:r>
            <a:r>
              <a:rPr lang="en-US" sz="2800" dirty="0"/>
              <a:t>single chromosome can then be added to a mouse cell line, and either the whole chromosome is taken up intact or fragments of the chromosome become integrated into the mouse chromosome. Alternatively, a human cell line can be irradiated with X-rays before fusion. Most often the fragments become incorporated into the mouse chromosome, although a fragment may be maintained as its own partial chromosome. These lines are called </a:t>
            </a:r>
            <a:r>
              <a:rPr lang="en-US" sz="2800" b="1" dirty="0"/>
              <a:t>radiation hybrids</a:t>
            </a:r>
            <a:r>
              <a:rPr lang="en-US" sz="2800" dirty="0"/>
              <a:t>.</a:t>
            </a:r>
          </a:p>
        </p:txBody>
      </p:sp>
    </p:spTree>
    <p:extLst>
      <p:ext uri="{BB962C8B-B14F-4D97-AF65-F5344CB8AC3E}">
        <p14:creationId xmlns:p14="http://schemas.microsoft.com/office/powerpoint/2010/main" val="1281153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420100" cy="5816977"/>
          </a:xfrm>
          <a:prstGeom prst="rect">
            <a:avLst/>
          </a:prstGeom>
        </p:spPr>
        <p:txBody>
          <a:bodyPr wrap="square">
            <a:spAutoFit/>
          </a:bodyPr>
          <a:lstStyle/>
          <a:p>
            <a:pPr algn="ctr"/>
            <a:r>
              <a:rPr lang="en-US" sz="2400" b="1" dirty="0">
                <a:solidFill>
                  <a:srgbClr val="FF0000"/>
                </a:solidFill>
              </a:rPr>
              <a:t>Human-Rodent Somatic Cell Hybrids - Mapping Human Chromosomes</a:t>
            </a:r>
          </a:p>
          <a:p>
            <a:r>
              <a:rPr lang="en-US" dirty="0"/>
              <a:t>Somatic cell hybrids are culture lines that contain the entire complement of the mouse genome and a few human chromosomes. These culture lines are developed by mixing human and mouse cells in the presence of the Sendai virus. The virus facilitates the fusing of the two cell types to form a hybrid cell. For a reason that is not entirely known, most, but not all, human chromosomes are lost from the hybrid cell lines. Usually a few human chromosomes are retained. Because the human and mouse chromosomes can be distinguished by chromosome staining techniques, it can be determined which human cells are retained with a specific cell line. Typically, the mouse cell line is mutant for a specific function. Because the hybrids are selected on cells in which the mutant cells could not grow, any surviving hybrid lines would contain the human chromosome that complements (or rescues) the mouse mutation and several other human chromosomes.</a:t>
            </a:r>
          </a:p>
          <a:p>
            <a:r>
              <a:rPr lang="en-US" dirty="0"/>
              <a:t>Once a complement of hybrid cell lines is developed, a DNA marker can be assigned to specific chromosome. If a DNA marker hybridizes to DNA from a specific line, it must be located on one of the chromosomes in the hybrid. By analyzing the hybridization pattern in a number of lines, the DNA marker can be </a:t>
            </a:r>
            <a:r>
              <a:rPr lang="en-US" dirty="0" err="1"/>
              <a:t>assigend</a:t>
            </a:r>
            <a:r>
              <a:rPr lang="en-US" dirty="0"/>
              <a:t> to a specific chromosome. Let's look at the data in the table below and determine on which chromosomes might DNA markers A, B, and C reside.</a:t>
            </a:r>
          </a:p>
        </p:txBody>
      </p:sp>
    </p:spTree>
    <p:extLst>
      <p:ext uri="{BB962C8B-B14F-4D97-AF65-F5344CB8AC3E}">
        <p14:creationId xmlns:p14="http://schemas.microsoft.com/office/powerpoint/2010/main" val="1950306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09800" y="2667000"/>
            <a:ext cx="5334000" cy="923330"/>
          </a:xfrm>
          <a:prstGeom prst="rect">
            <a:avLst/>
          </a:prstGeom>
          <a:noFill/>
        </p:spPr>
        <p:txBody>
          <a:bodyPr wrap="square" rtlCol="0">
            <a:spAutoFit/>
          </a:bodyPr>
          <a:lstStyle/>
          <a:p>
            <a:r>
              <a:rPr lang="en-US" sz="5400" b="1" dirty="0" smtClean="0">
                <a:solidFill>
                  <a:srgbClr val="FF0000"/>
                </a:solidFill>
              </a:rPr>
              <a:t>Pedigree analysis</a:t>
            </a:r>
            <a:endParaRPr lang="en-US" sz="5400" b="1" dirty="0">
              <a:solidFill>
                <a:srgbClr val="FF0000"/>
              </a:solidFill>
            </a:endParaRPr>
          </a:p>
        </p:txBody>
      </p:sp>
    </p:spTree>
    <p:extLst>
      <p:ext uri="{BB962C8B-B14F-4D97-AF65-F5344CB8AC3E}">
        <p14:creationId xmlns:p14="http://schemas.microsoft.com/office/powerpoint/2010/main" val="3581500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affwww.fullcoll.edu/mnolanriegle/images/Pedigr1.gif"/>
          <p:cNvPicPr>
            <a:picLocks noChangeAspect="1" noChangeArrowheads="1"/>
          </p:cNvPicPr>
          <p:nvPr/>
        </p:nvPicPr>
        <p:blipFill>
          <a:blip r:embed="rId2" r:link="rId3"/>
          <a:srcRect/>
          <a:stretch>
            <a:fillRect/>
          </a:stretch>
        </p:blipFill>
        <p:spPr bwMode="auto">
          <a:xfrm>
            <a:off x="571500" y="685800"/>
            <a:ext cx="3276600" cy="4089400"/>
          </a:xfrm>
          <a:prstGeom prst="rect">
            <a:avLst/>
          </a:prstGeom>
          <a:noFill/>
          <a:ln w="9525">
            <a:noFill/>
            <a:miter lim="800000"/>
            <a:headEnd/>
            <a:tailEnd/>
          </a:ln>
        </p:spPr>
      </p:pic>
      <p:pic>
        <p:nvPicPr>
          <p:cNvPr id="1027" name="Picture 3" descr="http://staffwww.fullcoll.edu/mnolanriegle/images/Pedigr3.gif"/>
          <p:cNvPicPr>
            <a:picLocks noChangeAspect="1" noChangeArrowheads="1"/>
          </p:cNvPicPr>
          <p:nvPr/>
        </p:nvPicPr>
        <p:blipFill>
          <a:blip r:embed="rId4" r:link="rId5"/>
          <a:srcRect/>
          <a:stretch>
            <a:fillRect/>
          </a:stretch>
        </p:blipFill>
        <p:spPr bwMode="auto">
          <a:xfrm>
            <a:off x="4114800" y="1600200"/>
            <a:ext cx="3492500" cy="4356100"/>
          </a:xfrm>
          <a:prstGeom prst="rect">
            <a:avLst/>
          </a:prstGeom>
          <a:noFill/>
          <a:ln w="9525">
            <a:noFill/>
            <a:miter lim="800000"/>
            <a:headEnd/>
            <a:tailEnd/>
          </a:ln>
        </p:spPr>
      </p:pic>
    </p:spTree>
    <p:extLst>
      <p:ext uri="{BB962C8B-B14F-4D97-AF65-F5344CB8AC3E}">
        <p14:creationId xmlns:p14="http://schemas.microsoft.com/office/powerpoint/2010/main" val="1179227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igan.net/m01.jpg"/>
          <p:cNvPicPr>
            <a:picLocks noChangeAspect="1" noChangeArrowheads="1"/>
          </p:cNvPicPr>
          <p:nvPr/>
        </p:nvPicPr>
        <p:blipFill>
          <a:blip r:embed="rId3"/>
          <a:srcRect/>
          <a:stretch>
            <a:fillRect/>
          </a:stretch>
        </p:blipFill>
        <p:spPr bwMode="auto">
          <a:xfrm>
            <a:off x="990600" y="1600200"/>
            <a:ext cx="6191250" cy="3267075"/>
          </a:xfrm>
          <a:prstGeom prst="rect">
            <a:avLst/>
          </a:prstGeom>
          <a:noFill/>
        </p:spPr>
      </p:pic>
    </p:spTree>
    <p:extLst>
      <p:ext uri="{BB962C8B-B14F-4D97-AF65-F5344CB8AC3E}">
        <p14:creationId xmlns:p14="http://schemas.microsoft.com/office/powerpoint/2010/main" val="2681873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1.bp.blogspot.com/-cOzc2aLPYKc/UftG_UVD8fI/AAAAAAAAAyk/sZOyw4SDcZs/s1600/print6.jpg"/>
          <p:cNvPicPr>
            <a:picLocks noChangeAspect="1" noChangeArrowheads="1"/>
          </p:cNvPicPr>
          <p:nvPr/>
        </p:nvPicPr>
        <p:blipFill>
          <a:blip r:embed="rId2"/>
          <a:srcRect/>
          <a:stretch>
            <a:fillRect/>
          </a:stretch>
        </p:blipFill>
        <p:spPr bwMode="auto">
          <a:xfrm>
            <a:off x="2438400" y="457200"/>
            <a:ext cx="3724275" cy="3257550"/>
          </a:xfrm>
          <a:prstGeom prst="rect">
            <a:avLst/>
          </a:prstGeom>
          <a:noFill/>
        </p:spPr>
      </p:pic>
    </p:spTree>
    <p:extLst>
      <p:ext uri="{BB962C8B-B14F-4D97-AF65-F5344CB8AC3E}">
        <p14:creationId xmlns:p14="http://schemas.microsoft.com/office/powerpoint/2010/main" val="489984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uman Genetic Inheritance"/>
          <p:cNvPicPr>
            <a:picLocks noChangeAspect="1" noChangeArrowheads="1"/>
          </p:cNvPicPr>
          <p:nvPr/>
        </p:nvPicPr>
        <p:blipFill>
          <a:blip r:embed="rId2"/>
          <a:srcRect/>
          <a:stretch>
            <a:fillRect/>
          </a:stretch>
        </p:blipFill>
        <p:spPr bwMode="auto">
          <a:xfrm>
            <a:off x="1371600" y="609600"/>
            <a:ext cx="4733925" cy="3943350"/>
          </a:xfrm>
          <a:prstGeom prst="rect">
            <a:avLst/>
          </a:prstGeom>
          <a:noFill/>
        </p:spPr>
      </p:pic>
    </p:spTree>
    <p:extLst>
      <p:ext uri="{BB962C8B-B14F-4D97-AF65-F5344CB8AC3E}">
        <p14:creationId xmlns:p14="http://schemas.microsoft.com/office/powerpoint/2010/main" val="2526451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Image result for pedigree chart example"/>
          <p:cNvPicPr>
            <a:picLocks noChangeAspect="1" noChangeArrowheads="1"/>
          </p:cNvPicPr>
          <p:nvPr/>
        </p:nvPicPr>
        <p:blipFill>
          <a:blip r:embed="rId2"/>
          <a:srcRect/>
          <a:stretch>
            <a:fillRect/>
          </a:stretch>
        </p:blipFill>
        <p:spPr bwMode="auto">
          <a:xfrm>
            <a:off x="2057400" y="1371600"/>
            <a:ext cx="5017285" cy="4967288"/>
          </a:xfrm>
          <a:prstGeom prst="rect">
            <a:avLst/>
          </a:prstGeom>
          <a:noFill/>
        </p:spPr>
      </p:pic>
    </p:spTree>
    <p:extLst>
      <p:ext uri="{BB962C8B-B14F-4D97-AF65-F5344CB8AC3E}">
        <p14:creationId xmlns:p14="http://schemas.microsoft.com/office/powerpoint/2010/main" val="1593768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www.migrc.org/Library/YLinked.gif"/>
          <p:cNvPicPr>
            <a:picLocks noChangeAspect="1" noChangeArrowheads="1"/>
          </p:cNvPicPr>
          <p:nvPr/>
        </p:nvPicPr>
        <p:blipFill>
          <a:blip r:embed="rId2"/>
          <a:srcRect/>
          <a:stretch>
            <a:fillRect/>
          </a:stretch>
        </p:blipFill>
        <p:spPr bwMode="auto">
          <a:xfrm>
            <a:off x="1219200" y="838200"/>
            <a:ext cx="5819775" cy="4838701"/>
          </a:xfrm>
          <a:prstGeom prst="rect">
            <a:avLst/>
          </a:prstGeom>
          <a:noFill/>
        </p:spPr>
      </p:pic>
    </p:spTree>
    <p:extLst>
      <p:ext uri="{BB962C8B-B14F-4D97-AF65-F5344CB8AC3E}">
        <p14:creationId xmlns:p14="http://schemas.microsoft.com/office/powerpoint/2010/main" val="2514637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391399" cy="5078313"/>
          </a:xfrm>
          <a:prstGeom prst="rect">
            <a:avLst/>
          </a:prstGeom>
        </p:spPr>
        <p:txBody>
          <a:bodyPr wrap="square">
            <a:spAutoFit/>
          </a:bodyPr>
          <a:lstStyle/>
          <a:p>
            <a:pPr algn="just"/>
            <a:r>
              <a:rPr lang="en-US" sz="3600" b="1" dirty="0">
                <a:solidFill>
                  <a:srgbClr val="FF0000"/>
                </a:solidFill>
              </a:rPr>
              <a:t>In genetics, a molecular marker</a:t>
            </a:r>
            <a:r>
              <a:rPr lang="en-US" sz="3600" dirty="0"/>
              <a:t> (identified as </a:t>
            </a:r>
            <a:r>
              <a:rPr lang="en-US" sz="3600" dirty="0">
                <a:hlinkClick r:id="rId2" tooltip="Genetic marker"/>
              </a:rPr>
              <a:t>genetic marker</a:t>
            </a:r>
            <a:r>
              <a:rPr lang="en-US" sz="3600" dirty="0"/>
              <a:t>) is a fragment of </a:t>
            </a:r>
            <a:r>
              <a:rPr lang="en-US" sz="3600" dirty="0">
                <a:hlinkClick r:id="rId3" tooltip="DNA"/>
              </a:rPr>
              <a:t>DNA</a:t>
            </a:r>
            <a:r>
              <a:rPr lang="en-US" sz="3600" dirty="0"/>
              <a:t> that is associated with a certain location within the </a:t>
            </a:r>
            <a:r>
              <a:rPr lang="en-US" sz="3600" dirty="0">
                <a:hlinkClick r:id="rId4" tooltip="Genome"/>
              </a:rPr>
              <a:t>genome</a:t>
            </a:r>
            <a:r>
              <a:rPr lang="en-US" sz="3600" dirty="0"/>
              <a:t>. Molecular markers are used in molecular biology and biotechnology to identify a particular sequence of DNA in a pool of unknown DNA</a:t>
            </a:r>
          </a:p>
        </p:txBody>
      </p:sp>
    </p:spTree>
    <p:extLst>
      <p:ext uri="{BB962C8B-B14F-4D97-AF65-F5344CB8AC3E}">
        <p14:creationId xmlns:p14="http://schemas.microsoft.com/office/powerpoint/2010/main" val="3983328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152400" y="152400"/>
            <a:ext cx="8252420" cy="3657600"/>
          </a:xfrm>
          <a:prstGeom prst="rect">
            <a:avLst/>
          </a:prstGeom>
          <a:noFill/>
          <a:ln w="9525">
            <a:noFill/>
            <a:miter lim="800000"/>
            <a:headEnd/>
            <a:tailEnd/>
          </a:ln>
          <a:effectLst/>
        </p:spPr>
      </p:pic>
    </p:spTree>
    <p:extLst>
      <p:ext uri="{BB962C8B-B14F-4D97-AF65-F5344CB8AC3E}">
        <p14:creationId xmlns:p14="http://schemas.microsoft.com/office/powerpoint/2010/main" val="3127231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autosomal recessive pedig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04800"/>
            <a:ext cx="5943600" cy="587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900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52399" y="1905000"/>
            <a:ext cx="7847013" cy="2743200"/>
          </a:xfrm>
          <a:prstGeom prst="rect">
            <a:avLst/>
          </a:prstGeom>
          <a:noFill/>
          <a:ln w="9525">
            <a:noFill/>
            <a:miter lim="800000"/>
            <a:headEnd/>
            <a:tailEnd/>
          </a:ln>
          <a:effectLst/>
        </p:spPr>
      </p:pic>
      <p:sp>
        <p:nvSpPr>
          <p:cNvPr id="2" name="Rectangle 1"/>
          <p:cNvSpPr/>
          <p:nvPr/>
        </p:nvSpPr>
        <p:spPr>
          <a:xfrm>
            <a:off x="457200" y="457200"/>
            <a:ext cx="7315200" cy="1200329"/>
          </a:xfrm>
          <a:prstGeom prst="rect">
            <a:avLst/>
          </a:prstGeom>
        </p:spPr>
        <p:txBody>
          <a:bodyPr wrap="square">
            <a:spAutoFit/>
          </a:bodyPr>
          <a:lstStyle/>
          <a:p>
            <a:r>
              <a:rPr lang="en-US" dirty="0"/>
              <a:t>The </a:t>
            </a:r>
            <a:r>
              <a:rPr lang="en-US" b="1" dirty="0"/>
              <a:t>genes</a:t>
            </a:r>
            <a:r>
              <a:rPr lang="en-US" dirty="0"/>
              <a:t> that are carried on the Y chromosome are called </a:t>
            </a:r>
            <a:r>
              <a:rPr lang="en-US" b="1" dirty="0"/>
              <a:t>holandric genes</a:t>
            </a:r>
            <a:r>
              <a:rPr lang="en-US" dirty="0"/>
              <a:t>. </a:t>
            </a:r>
            <a:r>
              <a:rPr lang="en-US" b="1" dirty="0"/>
              <a:t>Holandric genes</a:t>
            </a:r>
            <a:r>
              <a:rPr lang="en-US" dirty="0"/>
              <a:t> can only be passed by males onto their sons; they code for 'maleness' but sometimes cause rare conditions like hypertrichosis pinnae and color blindness.</a:t>
            </a:r>
          </a:p>
        </p:txBody>
      </p:sp>
    </p:spTree>
    <p:extLst>
      <p:ext uri="{BB962C8B-B14F-4D97-AF65-F5344CB8AC3E}">
        <p14:creationId xmlns:p14="http://schemas.microsoft.com/office/powerpoint/2010/main" val="160724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52400" y="152400"/>
            <a:ext cx="8018463" cy="6589713"/>
          </a:xfrm>
          <a:prstGeom prst="rect">
            <a:avLst/>
          </a:prstGeom>
          <a:noFill/>
          <a:ln w="9525">
            <a:noFill/>
            <a:miter lim="800000"/>
            <a:headEnd/>
            <a:tailEnd/>
          </a:ln>
          <a:effectLst/>
        </p:spPr>
      </p:pic>
    </p:spTree>
    <p:extLst>
      <p:ext uri="{BB962C8B-B14F-4D97-AF65-F5344CB8AC3E}">
        <p14:creationId xmlns:p14="http://schemas.microsoft.com/office/powerpoint/2010/main" val="3221699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52400" y="152400"/>
            <a:ext cx="7999413" cy="6361113"/>
          </a:xfrm>
          <a:prstGeom prst="rect">
            <a:avLst/>
          </a:prstGeom>
          <a:noFill/>
          <a:ln w="9525">
            <a:noFill/>
            <a:miter lim="800000"/>
            <a:headEnd/>
            <a:tailEnd/>
          </a:ln>
          <a:effectLst/>
        </p:spPr>
      </p:pic>
    </p:spTree>
    <p:extLst>
      <p:ext uri="{BB962C8B-B14F-4D97-AF65-F5344CB8AC3E}">
        <p14:creationId xmlns:p14="http://schemas.microsoft.com/office/powerpoint/2010/main" val="330982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609600"/>
            <a:ext cx="6934200" cy="5200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909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762000"/>
            <a:ext cx="6934200" cy="502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331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676400"/>
            <a:ext cx="7696200" cy="3477875"/>
          </a:xfrm>
          <a:prstGeom prst="rect">
            <a:avLst/>
          </a:prstGeom>
        </p:spPr>
        <p:txBody>
          <a:bodyPr wrap="square">
            <a:spAutoFit/>
          </a:bodyPr>
          <a:lstStyle/>
          <a:p>
            <a:pPr algn="just"/>
            <a:r>
              <a:rPr lang="en-US" sz="2000" b="1" dirty="0">
                <a:solidFill>
                  <a:srgbClr val="FF0000"/>
                </a:solidFill>
              </a:rPr>
              <a:t>There are many types of genetic markers, each with particular limitations and strengths. Within genetic markers there are three different categories: "First Generation Markers", "Second Generation Markers", and "New Generation Markers".</a:t>
            </a:r>
            <a:r>
              <a:rPr lang="en-US" sz="2000" b="1" baseline="30000" dirty="0">
                <a:solidFill>
                  <a:srgbClr val="FF0000"/>
                </a:solidFill>
                <a:hlinkClick r:id="rId2"/>
              </a:rPr>
              <a:t>[5]</a:t>
            </a:r>
            <a:r>
              <a:rPr lang="en-US" sz="2000" b="1" dirty="0">
                <a:solidFill>
                  <a:srgbClr val="FF0000"/>
                </a:solidFill>
              </a:rPr>
              <a:t> These types of markers may also identify dominance and co-dominance within the genome.</a:t>
            </a:r>
            <a:r>
              <a:rPr lang="en-US" sz="2000" b="1" baseline="30000" dirty="0">
                <a:solidFill>
                  <a:srgbClr val="FF0000"/>
                </a:solidFill>
                <a:hlinkClick r:id="rId2"/>
              </a:rPr>
              <a:t>[</a:t>
            </a:r>
            <a:r>
              <a:rPr lang="en-US" sz="2000" baseline="30000" dirty="0">
                <a:hlinkClick r:id="rId2"/>
              </a:rPr>
              <a:t>6]</a:t>
            </a:r>
            <a:r>
              <a:rPr lang="en-US" sz="2000" dirty="0"/>
              <a:t> Identifying dominance and co-dominance with a marker may help identify heterozygotes from homozygotes within the organism. Co-dominant markers are more beneficial because they identify more than one allele thus enabling someone to follow a particular trait through mapping techniques. These markers allow for the amplification of particular sequence within the genome for comparison and analysis.</a:t>
            </a:r>
          </a:p>
        </p:txBody>
      </p:sp>
    </p:spTree>
    <p:extLst>
      <p:ext uri="{BB962C8B-B14F-4D97-AF65-F5344CB8AC3E}">
        <p14:creationId xmlns:p14="http://schemas.microsoft.com/office/powerpoint/2010/main" val="1504461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760061"/>
          <a:ext cx="8229600" cy="4206240"/>
        </p:xfrm>
        <a:graphic>
          <a:graphicData uri="http://schemas.openxmlformats.org/drawingml/2006/table">
            <a:tbl>
              <a:tblPr/>
              <a:tblGrid>
                <a:gridCol w="4114800"/>
                <a:gridCol w="4114800"/>
              </a:tblGrid>
              <a:tr h="0">
                <a:tc>
                  <a:txBody>
                    <a:bodyPr/>
                    <a:lstStyle/>
                    <a:p>
                      <a:pPr algn="ctr"/>
                      <a:r>
                        <a:rPr lang="en-US" dirty="0">
                          <a:effectLst/>
                        </a:rPr>
                        <a:t>List of Markers</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dirty="0">
                          <a:effectLst/>
                        </a:rPr>
                        <a:t>Acronym</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r>
              <a:tr h="0">
                <a:tc>
                  <a:txBody>
                    <a:bodyPr/>
                    <a:lstStyle/>
                    <a:p>
                      <a:r>
                        <a:rPr lang="en-US" dirty="0">
                          <a:effectLst/>
                        </a:rPr>
                        <a:t>Restriction Fragment Length Polymorphism</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RFLP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0">
                <a:tc>
                  <a:txBody>
                    <a:bodyPr/>
                    <a:lstStyle/>
                    <a:p>
                      <a:r>
                        <a:rPr lang="en-US">
                          <a:effectLst/>
                        </a:rPr>
                        <a:t>Random Amplified Polymorphic DNA</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RAPD</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0">
                <a:tc>
                  <a:txBody>
                    <a:bodyPr/>
                    <a:lstStyle/>
                    <a:p>
                      <a:r>
                        <a:rPr lang="en-US">
                          <a:effectLst/>
                        </a:rPr>
                        <a:t>Amplified Fragment Length Polymorphism</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AFLP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0">
                <a:tc>
                  <a:txBody>
                    <a:bodyPr/>
                    <a:lstStyle/>
                    <a:p>
                      <a:r>
                        <a:rPr lang="en-US" dirty="0">
                          <a:effectLst/>
                        </a:rPr>
                        <a:t>Variable Number Tandem Repeat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VNTR</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0">
                <a:tc>
                  <a:txBody>
                    <a:bodyPr/>
                    <a:lstStyle/>
                    <a:p>
                      <a:r>
                        <a:rPr lang="en-US">
                          <a:effectLst/>
                        </a:rPr>
                        <a:t>Oligonucleotide Polymorphism</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OP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0">
                <a:tc>
                  <a:txBody>
                    <a:bodyPr/>
                    <a:lstStyle/>
                    <a:p>
                      <a:r>
                        <a:rPr lang="en-US">
                          <a:effectLst/>
                        </a:rPr>
                        <a:t>Single Nucleotide Polymorphism</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SNP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0">
                <a:tc>
                  <a:txBody>
                    <a:bodyPr/>
                    <a:lstStyle/>
                    <a:p>
                      <a:r>
                        <a:rPr lang="en-US">
                          <a:effectLst/>
                        </a:rPr>
                        <a:t>Allele Specific Associated Primers</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ASAP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0">
                <a:tc>
                  <a:txBody>
                    <a:bodyPr/>
                    <a:lstStyle/>
                    <a:p>
                      <a:r>
                        <a:rPr lang="en-US">
                          <a:effectLst/>
                        </a:rPr>
                        <a:t>Inverse Sequence-tagged Repeats</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ISTR</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0">
                <a:tc>
                  <a:txBody>
                    <a:bodyPr/>
                    <a:lstStyle/>
                    <a:p>
                      <a:r>
                        <a:rPr lang="en-US">
                          <a:effectLst/>
                        </a:rPr>
                        <a:t>Inter-retrotransposon Amplified Polymorphism</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dirty="0">
                          <a:effectLst/>
                        </a:rPr>
                        <a:t>IRAP</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bl>
          </a:graphicData>
        </a:graphic>
      </p:graphicFrame>
    </p:spTree>
    <p:extLst>
      <p:ext uri="{BB962C8B-B14F-4D97-AF65-F5344CB8AC3E}">
        <p14:creationId xmlns:p14="http://schemas.microsoft.com/office/powerpoint/2010/main" val="2670544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057400"/>
            <a:ext cx="6096000" cy="2062103"/>
          </a:xfrm>
          <a:prstGeom prst="rect">
            <a:avLst/>
          </a:prstGeom>
        </p:spPr>
        <p:txBody>
          <a:bodyPr wrap="square">
            <a:spAutoFit/>
          </a:bodyPr>
          <a:lstStyle/>
          <a:p>
            <a:r>
              <a:rPr lang="en-US" sz="2800" b="1" dirty="0">
                <a:solidFill>
                  <a:srgbClr val="00B050"/>
                </a:solidFill>
              </a:rPr>
              <a:t>What can be used as genetic markers in gene mapping?</a:t>
            </a:r>
          </a:p>
          <a:p>
            <a:pPr algn="just"/>
            <a:r>
              <a:rPr lang="en-US" b="1" dirty="0">
                <a:solidFill>
                  <a:srgbClr val="FF0000"/>
                </a:solidFill>
              </a:rPr>
              <a:t>Some commonly used types of genetic markers are: RFLP (or Restriction fragment length polymorphism) SSLP (or Simple sequence length polymorphism) ... SSR Microsatellite polymorphism, (or Simple sequence repeat)</a:t>
            </a:r>
          </a:p>
        </p:txBody>
      </p:sp>
    </p:spTree>
    <p:extLst>
      <p:ext uri="{BB962C8B-B14F-4D97-AF65-F5344CB8AC3E}">
        <p14:creationId xmlns:p14="http://schemas.microsoft.com/office/powerpoint/2010/main" val="2056702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582341"/>
            <a:ext cx="6096000" cy="4524315"/>
          </a:xfrm>
          <a:prstGeom prst="rect">
            <a:avLst/>
          </a:prstGeom>
        </p:spPr>
        <p:txBody>
          <a:bodyPr wrap="square">
            <a:spAutoFit/>
          </a:bodyPr>
          <a:lstStyle/>
          <a:p>
            <a:pPr algn="just"/>
            <a:r>
              <a:rPr lang="en-US" sz="2400" dirty="0" smtClean="0"/>
              <a:t>Restriction Fragment Length Polymorphism (RFLP) Restriction Fragment Length Polymorphism (RFLP) is a technique in which organisms may be differentiated by analysis of patterns derived from cleavage of their DNA. If two organisms differ in the distance between sites of cleavage of a particular restriction </a:t>
            </a:r>
            <a:r>
              <a:rPr lang="en-US" sz="2400" dirty="0" err="1" smtClean="0"/>
              <a:t>endonuclease</a:t>
            </a:r>
            <a:r>
              <a:rPr lang="en-US" sz="2400" dirty="0" smtClean="0"/>
              <a:t>, the length of the fragments produced will differ when the DNA is digested with a restriction enzyme. The similarity of the patterns generated can be used to differentiate species (and even strains) from one another. </a:t>
            </a:r>
            <a:endParaRPr lang="en-US" sz="2400" dirty="0"/>
          </a:p>
        </p:txBody>
      </p:sp>
    </p:spTree>
    <p:extLst>
      <p:ext uri="{BB962C8B-B14F-4D97-AF65-F5344CB8AC3E}">
        <p14:creationId xmlns:p14="http://schemas.microsoft.com/office/powerpoint/2010/main" val="298573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609600" y="381000"/>
            <a:ext cx="7696200" cy="6477000"/>
          </a:xfrm>
          <a:prstGeom prst="rect">
            <a:avLst/>
          </a:prstGeom>
          <a:noFill/>
          <a:ln w="9525">
            <a:noFill/>
            <a:miter lim="800000"/>
            <a:headEnd/>
            <a:tailEnd/>
          </a:ln>
          <a:effectLst/>
        </p:spPr>
      </p:pic>
      <p:sp>
        <p:nvSpPr>
          <p:cNvPr id="3" name="Rectangle 2"/>
          <p:cNvSpPr/>
          <p:nvPr/>
        </p:nvSpPr>
        <p:spPr>
          <a:xfrm>
            <a:off x="2286000" y="3105835"/>
            <a:ext cx="4572000" cy="646331"/>
          </a:xfrm>
          <a:prstGeom prst="rect">
            <a:avLst/>
          </a:prstGeom>
        </p:spPr>
        <p:txBody>
          <a:bodyPr>
            <a:spAutoFit/>
          </a:bodyPr>
          <a:lstStyle/>
          <a:p>
            <a:r>
              <a:rPr lang="en-US" b="1" dirty="0"/>
              <a:t>mapping with molecular markers, mapping by using somatic cell hybrids</a:t>
            </a:r>
            <a:endParaRPr lang="en-US" dirty="0"/>
          </a:p>
        </p:txBody>
      </p:sp>
    </p:spTree>
    <p:extLst>
      <p:ext uri="{BB962C8B-B14F-4D97-AF65-F5344CB8AC3E}">
        <p14:creationId xmlns:p14="http://schemas.microsoft.com/office/powerpoint/2010/main" val="120530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81000" y="1676400"/>
            <a:ext cx="76962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724128"/>
                </a:solidFill>
                <a:effectLst/>
                <a:latin typeface="Calibri" pitchFamily="34" charset="0"/>
                <a:ea typeface="Times New Roman" pitchFamily="18" charset="0"/>
                <a:cs typeface="Times New Roman" pitchFamily="18" charset="0"/>
              </a:rPr>
              <a:t>Amplified Fragment Length Polymorphisms (AFLPs)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are differences in restriction fragment lengths caused by </a:t>
            </a:r>
            <a:r>
              <a:rPr kumimoji="0" lang="en-US" sz="2400" b="0" i="0" u="none" strike="noStrike" cap="none" normalizeH="0" baseline="0" dirty="0" smtClean="0">
                <a:ln>
                  <a:noFill/>
                </a:ln>
                <a:solidFill>
                  <a:srgbClr val="642A8F"/>
                </a:solidFill>
                <a:effectLst/>
                <a:latin typeface="Calibri" pitchFamily="34" charset="0"/>
                <a:ea typeface="Times New Roman" pitchFamily="18" charset="0"/>
                <a:cs typeface="Times New Roman" pitchFamily="18" charset="0"/>
                <a:hlinkClick r:id="rId2" tooltip="Definition of Single Nucleotide Polymorphism (SNP)"/>
              </a:rPr>
              <a:t>SNPs</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or </a:t>
            </a:r>
            <a:r>
              <a:rPr kumimoji="0" lang="en-US" sz="2400" b="0" i="0" u="none" strike="noStrike" cap="none" normalizeH="0" baseline="0" dirty="0" smtClean="0">
                <a:ln>
                  <a:noFill/>
                </a:ln>
                <a:solidFill>
                  <a:srgbClr val="642A8F"/>
                </a:solidFill>
                <a:effectLst/>
                <a:latin typeface="Calibri" pitchFamily="34" charset="0"/>
                <a:ea typeface="Times New Roman" pitchFamily="18" charset="0"/>
                <a:cs typeface="Times New Roman" pitchFamily="18" charset="0"/>
                <a:hlinkClick r:id="rId2" tooltip="Definition of Insertion-Deletion (INDEL) mutation"/>
              </a:rPr>
              <a:t>INDELs</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that create or abolish </a:t>
            </a:r>
            <a:r>
              <a:rPr kumimoji="0" lang="en-US" sz="2400" b="0" i="0" u="none" strike="noStrike" cap="none" normalizeH="0" baseline="0" dirty="0" smtClean="0">
                <a:ln>
                  <a:noFill/>
                </a:ln>
                <a:solidFill>
                  <a:srgbClr val="642A8F"/>
                </a:solidFill>
                <a:effectLst/>
                <a:latin typeface="Calibri" pitchFamily="34" charset="0"/>
                <a:ea typeface="Times New Roman" pitchFamily="18" charset="0"/>
                <a:cs typeface="Times New Roman" pitchFamily="18" charset="0"/>
                <a:hlinkClick r:id="rId2" tooltip="Definition of restriction endonuclease"/>
              </a:rPr>
              <a:t>restriction </a:t>
            </a:r>
            <a:r>
              <a:rPr kumimoji="0" lang="en-US" sz="2400" b="0" i="0" u="none" strike="noStrike" cap="none" normalizeH="0" baseline="0" dirty="0" err="1" smtClean="0">
                <a:ln>
                  <a:noFill/>
                </a:ln>
                <a:solidFill>
                  <a:srgbClr val="642A8F"/>
                </a:solidFill>
                <a:effectLst/>
                <a:latin typeface="Calibri" pitchFamily="34" charset="0"/>
                <a:ea typeface="Times New Roman" pitchFamily="18" charset="0"/>
                <a:cs typeface="Times New Roman" pitchFamily="18" charset="0"/>
                <a:hlinkClick r:id="rId2" tooltip="Definition of restriction endonuclease"/>
              </a:rPr>
              <a:t>endonuclease</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recognition sites.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The AFLP technique is based on the selective </a:t>
            </a:r>
            <a:r>
              <a:rPr kumimoji="0" lang="en-US" sz="2400" b="0" i="0" u="none" strike="noStrike" cap="none" normalizeH="0" baseline="0" dirty="0" smtClean="0">
                <a:ln>
                  <a:noFill/>
                </a:ln>
                <a:solidFill>
                  <a:srgbClr val="642A8F"/>
                </a:solidFill>
                <a:effectLst/>
                <a:latin typeface="Calibri" pitchFamily="34" charset="0"/>
                <a:ea typeface="Times New Roman" pitchFamily="18" charset="0"/>
                <a:cs typeface="Times New Roman" pitchFamily="18" charset="0"/>
                <a:hlinkClick r:id="rId3" tooltip="Overview of PCR technology"/>
              </a:rPr>
              <a:t>PCR</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amplification of restriction fragments from a total digest of genomic DNA.</a:t>
            </a:r>
            <a:endParaRPr kumimoji="0" lang="en-US" sz="24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047980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0"/>
            <a:ext cx="8001000" cy="1569660"/>
          </a:xfrm>
          <a:prstGeom prst="rect">
            <a:avLst/>
          </a:prstGeom>
        </p:spPr>
        <p:txBody>
          <a:bodyPr wrap="square">
            <a:spAutoFit/>
          </a:bodyPr>
          <a:lstStyle/>
          <a:p>
            <a:pPr algn="ctr"/>
            <a:r>
              <a:rPr lang="en-US" sz="2400" b="1" dirty="0">
                <a:solidFill>
                  <a:srgbClr val="FF0000"/>
                </a:solidFill>
              </a:rPr>
              <a:t>What is somatic cell hybridization?</a:t>
            </a:r>
          </a:p>
          <a:p>
            <a:r>
              <a:rPr lang="en-US" b="1" dirty="0"/>
              <a:t>Somatic hybridization</a:t>
            </a:r>
            <a:r>
              <a:rPr lang="en-US" dirty="0"/>
              <a:t> is a technique which allows the manipulation of cellular genomes by protoplast fusion. Its major contribution to plant breeding is in overcoming common crossing barriers among plant species and in organelle genetics and breeding.</a:t>
            </a:r>
          </a:p>
        </p:txBody>
      </p:sp>
    </p:spTree>
    <p:extLst>
      <p:ext uri="{BB962C8B-B14F-4D97-AF65-F5344CB8AC3E}">
        <p14:creationId xmlns:p14="http://schemas.microsoft.com/office/powerpoint/2010/main" val="601119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586</Words>
  <Application>Microsoft Office PowerPoint</Application>
  <PresentationFormat>On-screen Show (4:3)</PresentationFormat>
  <Paragraphs>42</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16</cp:revision>
  <dcterms:created xsi:type="dcterms:W3CDTF">2019-03-04T16:04:24Z</dcterms:created>
  <dcterms:modified xsi:type="dcterms:W3CDTF">2020-04-27T10:47:52Z</dcterms:modified>
</cp:coreProperties>
</file>